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18"/>
  </p:notesMasterIdLst>
  <p:handoutMasterIdLst>
    <p:handoutMasterId r:id="rId19"/>
  </p:handoutMasterIdLst>
  <p:sldIdLst>
    <p:sldId id="304" r:id="rId3"/>
    <p:sldId id="305" r:id="rId4"/>
    <p:sldId id="310" r:id="rId5"/>
    <p:sldId id="308" r:id="rId6"/>
    <p:sldId id="314" r:id="rId7"/>
    <p:sldId id="306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ＭＳ Ｐゴシック" panose="020B0600070205080204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197"/>
  </p:normalViewPr>
  <p:slideViewPr>
    <p:cSldViewPr snapToGrid="0" snapToObjects="1">
      <p:cViewPr>
        <p:scale>
          <a:sx n="133" d="100"/>
          <a:sy n="133" d="100"/>
        </p:scale>
        <p:origin x="-28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8245CF-C2E2-7345-A206-915D45670A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842FB-9BAF-E24E-A673-BD39914438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30593B8-94BD-0547-A2DD-B84614328783}" type="datetimeFigureOut">
              <a:rPr lang="en-US" altLang="en-US"/>
              <a:pPr/>
              <a:t>4/5/21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AC08A-4E7B-894E-8F2D-D000BA6334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00F8B-588B-8245-90F9-1443EB9351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D9ED9CA-1B7B-8D42-8D87-1E6368668BD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EE451A-54CB-AE4A-B463-5B1ED6B672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2DDB7-FD4A-E649-B581-7B8B089B72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625F9B4-0A00-3F43-9A64-CA4B371A7C24}" type="datetimeFigureOut">
              <a:rPr lang="en-US" altLang="en-US"/>
              <a:pPr/>
              <a:t>4/5/21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DFD4389-59CE-354A-9250-80AAEBE0C4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89439D4-13D2-614C-9682-988188081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1092A-1252-2849-987A-EB67345323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7D0EF-4922-A94D-BDD2-0381F8EED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DE875DE-BD62-7547-8BC6-874824F857E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1E8CBA-FD49-164D-9A4A-BD45FB2AA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22E04E73-9740-854D-BBE6-848551618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3578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FF3A2B-89CB-7A40-B1DA-16FAFE0EF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8B512C42-7B95-AF40-B0CC-E87E195FD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0394434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560507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A465BEE7-DF76-E24E-9C08-E3DD9C7A9007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C268107D-4684-7A44-8E55-149A7EF610F0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7853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8976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5498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8421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5F59CB-10F7-F448-80D8-F731F3FBE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26FA8049-6C5A-D84D-B476-28C3B4883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3321647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0692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997575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FD8E904-2E20-CB43-910C-594B2B21C90F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0FCBC6B5-1ED9-2044-B28A-1EE9B68CA3F8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440768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95457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62526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792328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A597D856-6E36-A245-A748-9B308DDBA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032657-BC61-EE4D-A707-A0D00D2BE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91EA313D-ED93-694A-9953-967F36BE1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4986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9399688D-878B-0B43-B83B-3E48D5D274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41604-A666-0243-9AA6-D42C574D1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7A73B27-E5EF-BC43-BA98-ED1E9ACDE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DFFD221A-ED93-AE49-BC81-5B889FB989E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787F56-17C6-9843-A407-250F39D9F3EC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642A41FE-7841-E64A-A6FF-15D4604590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B61A493E-1DCC-EB40-A534-F23DF948ABC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EDF7E-DB1C-6E4D-9943-DCCA3F0C2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86FBF60-204A-4443-AB5F-29538CC03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8390FBBC-95B4-A843-988E-955905BE970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EBFFBF-1A1F-F948-AFDE-B57616D28AAD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2EB61A63-5B36-3949-B1FB-4C94599A6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ehha.ca.gov/proposition-65/crnr/chemical-listed-effective-december-4-2015-known-state-california-cause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AFD70BC2-7D1D-6B4A-B0C4-4E5307906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466193"/>
            <a:ext cx="8229600" cy="1105557"/>
          </a:xfrm>
        </p:spPr>
        <p:txBody>
          <a:bodyPr/>
          <a:lstStyle/>
          <a:p>
            <a:r>
              <a:rPr lang="en-US" dirty="0"/>
              <a:t>A fully Bayesian inference for Contaminant source identification</a:t>
            </a:r>
            <a:endParaRPr lang="en-US" altLang="en-US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D53EA1E0-7C3A-7942-96BB-13A877F3E9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Zitong Zhou</a:t>
            </a:r>
          </a:p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04/05/2021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E3F3F4E-37EA-6149-BB51-4D96A8C26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8229600" cy="461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sz="2000" dirty="0">
                <a:solidFill>
                  <a:schemeClr val="bg2"/>
                </a:solidFill>
                <a:ea typeface="+mn-ea"/>
                <a:cs typeface="+mn-cs"/>
              </a:rPr>
              <a:t>Inverse Problem with Convolutional Neural networks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DF6A-1670-C142-BEED-EC4D5A43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Inverse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1DB3E-F7EB-2D4C-9917-DEF1528508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Represent hydraulic conductivity field with low dimensional latent variable z, from standard normal distribution.</a:t>
            </a:r>
          </a:p>
          <a:p>
            <a:endParaRPr lang="en-US" dirty="0"/>
          </a:p>
          <a:p>
            <a:r>
              <a:rPr lang="en-US" dirty="0"/>
              <a:t>Build Bayesian forward surrogate model, ~20 neural networks as an ensemble.</a:t>
            </a:r>
          </a:p>
          <a:p>
            <a:endParaRPr lang="en-US" dirty="0"/>
          </a:p>
          <a:p>
            <a:r>
              <a:rPr lang="en-US" dirty="0"/>
              <a:t>Inverse process: sample from the posterior distribution: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D8591-7D4B-D24B-972B-EF9C5459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7" y="3302824"/>
            <a:ext cx="7302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4206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7CB0-FF17-CB42-A852-DC202D65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D88BD-C26D-194E-9A36-68EFBA4223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CAAE for the hydraulic conductivity field, 924 latent variable:</a:t>
            </a:r>
          </a:p>
        </p:txBody>
      </p:sp>
      <p:pic>
        <p:nvPicPr>
          <p:cNvPr id="4" name="Picture 3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E31268FA-8B31-0245-89BD-2892D5AF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15" y="1393023"/>
            <a:ext cx="4306570" cy="2944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B94E3-9E6A-344F-884A-C5467E29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5" y="3142731"/>
            <a:ext cx="469900" cy="16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F85DF-B6FB-444B-9A26-5B829C7C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255" y="3862903"/>
            <a:ext cx="4699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ACD9A-89AA-C04F-A1EE-6F12C3F70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255" y="1682031"/>
            <a:ext cx="4699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7B81F6-7C0B-8E4B-8E6A-FF86D7D41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828" y="2357753"/>
            <a:ext cx="4699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5702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C1C7-7B46-E646-A7FC-AB63DBE1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44F91-CAB9-D540-8E7F-2C06C16FFC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90726"/>
          </a:xfrm>
        </p:spPr>
        <p:txBody>
          <a:bodyPr/>
          <a:lstStyle/>
          <a:p>
            <a:r>
              <a:rPr lang="en-US" dirty="0"/>
              <a:t>Auto-regressive model, only predicts 1 timestep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0ECE1029-BA8A-AC4F-B1B1-4B250A56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0" y="2114693"/>
            <a:ext cx="7948379" cy="17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271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0A74-C1F0-AC4C-A411-D94BE2AE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84FC7-203A-6248-9592-7CD152AF06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90726"/>
          </a:xfrm>
        </p:spPr>
        <p:txBody>
          <a:bodyPr/>
          <a:lstStyle/>
          <a:p>
            <a:r>
              <a:rPr lang="en-US" dirty="0"/>
              <a:t>Bayesian DEDNN with 20 particles: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6A7C9-1F8A-4947-A439-9E1BAA9E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816" y="1287239"/>
            <a:ext cx="6407649" cy="349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157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42A3-5214-B64A-AF1F-ECB109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D3F1B-3D04-2149-A337-4C2E3C6360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Ensemble smoother:</a:t>
            </a:r>
          </a:p>
          <a:p>
            <a:r>
              <a:rPr lang="en-US" dirty="0"/>
              <a:t>					To be done soon</a:t>
            </a:r>
          </a:p>
        </p:txBody>
      </p:sp>
    </p:spTree>
    <p:extLst>
      <p:ext uri="{BB962C8B-B14F-4D97-AF65-F5344CB8AC3E}">
        <p14:creationId xmlns:p14="http://schemas.microsoft.com/office/powerpoint/2010/main" val="294134749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D1D4-64F7-2348-9D63-0470BDB8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286" y="2031519"/>
            <a:ext cx="1545008" cy="475786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BA8B6-6AC9-2141-BB5E-F910F6D34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8286" y="2580371"/>
            <a:ext cx="1545008" cy="47945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7A743-6771-3B49-9833-FEEF52EE9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71" y="1576788"/>
            <a:ext cx="5354996" cy="19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3440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A5CDE006-8372-514B-A50F-97325FA5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Problem Background</a:t>
            </a:r>
            <a:endParaRPr lang="en-US" altLang="en-US" dirty="0"/>
          </a:p>
        </p:txBody>
      </p:sp>
      <p:pic>
        <p:nvPicPr>
          <p:cNvPr id="5" name="Picture 2" descr="Water systems where significant levels of contaminant 123-TCP have been detected.">
            <a:extLst>
              <a:ext uri="{FF2B5EF4-FFF2-40B4-BE49-F238E27FC236}">
                <a16:creationId xmlns:a16="http://schemas.microsoft.com/office/drawing/2014/main" id="{B12BA0F2-7901-C848-85E6-9A700DB92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9849" y="908685"/>
            <a:ext cx="3373740" cy="375904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CB6631-4DE9-344F-89D9-54F16BECAD61}"/>
              </a:ext>
            </a:extLst>
          </p:cNvPr>
          <p:cNvSpPr/>
          <p:nvPr/>
        </p:nvSpPr>
        <p:spPr>
          <a:xfrm>
            <a:off x="690411" y="908685"/>
            <a:ext cx="42914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example of organic contaminant:</a:t>
            </a:r>
          </a:p>
          <a:p>
            <a:endParaRPr lang="en-US" dirty="0"/>
          </a:p>
          <a:p>
            <a:r>
              <a:rPr lang="en-US" dirty="0"/>
              <a:t>Trichloropropane (TCP, used in industrial solvent production) enters drinking water[1].  TCP is on the list of cancer causes[2].</a:t>
            </a:r>
          </a:p>
          <a:p>
            <a:endParaRPr lang="en-US" dirty="0"/>
          </a:p>
          <a:p>
            <a:r>
              <a:rPr lang="en-US" dirty="0"/>
              <a:t>TCP is banned from use in soil fumigants now, but breakdown of it in the soil is slow.</a:t>
            </a:r>
          </a:p>
          <a:p>
            <a:endParaRPr lang="en-US" dirty="0"/>
          </a:p>
          <a:p>
            <a:r>
              <a:rPr lang="en-US" dirty="0"/>
              <a:t>Source identification is needed for further removal of TCP!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D6075-5D54-8440-8762-5A68830F8410}"/>
              </a:ext>
            </a:extLst>
          </p:cNvPr>
          <p:cNvSpPr txBox="1"/>
          <p:nvPr/>
        </p:nvSpPr>
        <p:spPr>
          <a:xfrm>
            <a:off x="498693" y="4566419"/>
            <a:ext cx="680186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1: https://</a:t>
            </a:r>
            <a:r>
              <a:rPr lang="en-US" sz="1050" dirty="0" err="1"/>
              <a:t>www.cleanwateraction.org</a:t>
            </a:r>
            <a:r>
              <a:rPr lang="en-US" sz="1050" dirty="0"/>
              <a:t>/features/</a:t>
            </a:r>
            <a:r>
              <a:rPr lang="en-US" sz="1050" dirty="0" err="1"/>
              <a:t>tcp</a:t>
            </a:r>
            <a:r>
              <a:rPr lang="en-US" sz="1050" dirty="0"/>
              <a:t>-</a:t>
            </a:r>
            <a:r>
              <a:rPr lang="en-US" sz="1050" dirty="0" err="1"/>
              <a:t>californias</a:t>
            </a:r>
            <a:r>
              <a:rPr lang="en-US" sz="1050" dirty="0"/>
              <a:t>-drinking-water</a:t>
            </a:r>
          </a:p>
          <a:p>
            <a:r>
              <a:rPr lang="en-US" sz="1050" dirty="0"/>
              <a:t>2: </a:t>
            </a:r>
            <a:r>
              <a:rPr lang="en-US" sz="105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https://oehha.ca.gov/proposition-65/crnr/chemical-listed-effective-december-4-2015-known-state-california-cause</a:t>
            </a:r>
            <a:endParaRPr lang="en-US" sz="1050" dirty="0"/>
          </a:p>
          <a:p>
            <a:r>
              <a:rPr lang="en-US" sz="1050" dirty="0"/>
              <a:t>3: SOURCE: CALIFORNIA STATE WATER RESOURCES CONTROL BOARD, MAP: </a:t>
            </a:r>
            <a:r>
              <a:rPr lang="en-US" sz="1050" dirty="0" err="1"/>
              <a:t>Teodros</a:t>
            </a:r>
            <a:r>
              <a:rPr lang="en-US" sz="1050" dirty="0"/>
              <a:t> </a:t>
            </a:r>
            <a:r>
              <a:rPr lang="en-US" sz="1050" dirty="0" err="1"/>
              <a:t>Hailye</a:t>
            </a:r>
            <a:r>
              <a:rPr lang="en-US" sz="1050" dirty="0"/>
              <a:t>, KQED Science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>
            <a:extLst>
              <a:ext uri="{FF2B5EF4-FFF2-40B4-BE49-F238E27FC236}">
                <a16:creationId xmlns:a16="http://schemas.microsoft.com/office/drawing/2014/main" id="{538FD1A2-503B-C344-8C15-85F4F2EB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Contents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B05F57-3578-F04B-BE82-4FAD5BCD45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7700963" cy="37592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Problem Definition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Forward simulation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Quantity of interests</a:t>
            </a: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Design Elements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Conductivity field reparameterization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Forward model neural network surrogate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Inverse process</a:t>
            </a: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Numerical Experiments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B0DE690D-ACA9-1943-815B-A04950FB1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07" y="350247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Problem Definition: transport of the contaminant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A74C-9294-B240-94EA-62DC48754086}"/>
              </a:ext>
            </a:extLst>
          </p:cNvPr>
          <p:cNvSpPr txBox="1"/>
          <p:nvPr/>
        </p:nvSpPr>
        <p:spPr>
          <a:xfrm>
            <a:off x="797441" y="847725"/>
            <a:ext cx="723146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In general: </a:t>
            </a:r>
          </a:p>
          <a:p>
            <a:r>
              <a:rPr lang="en-US" b="1" dirty="0"/>
              <a:t>	Darcy flow:</a:t>
            </a:r>
          </a:p>
          <a:p>
            <a:endParaRPr lang="en-US" b="1" dirty="0"/>
          </a:p>
          <a:p>
            <a:r>
              <a:rPr lang="en-US" b="1" dirty="0"/>
              <a:t>	Advection-diffusion-reaction</a:t>
            </a:r>
            <a:r>
              <a:rPr lang="en-US" dirty="0"/>
              <a:t> transport equation: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The </a:t>
            </a:r>
            <a:r>
              <a:rPr lang="en-US" b="1" dirty="0"/>
              <a:t>reaction terms</a:t>
            </a:r>
            <a:r>
              <a:rPr lang="en-US" dirty="0"/>
              <a:t> represent </a:t>
            </a:r>
            <a:r>
              <a:rPr lang="en-US" b="1" dirty="0"/>
              <a:t>sorption</a:t>
            </a:r>
            <a:r>
              <a:rPr lang="en-US" dirty="0"/>
              <a:t> and first-order rate reaction:</a:t>
            </a:r>
          </a:p>
          <a:p>
            <a:r>
              <a:rPr lang="en-US" b="1" dirty="0"/>
              <a:t>2. In our study:</a:t>
            </a:r>
          </a:p>
          <a:p>
            <a:r>
              <a:rPr lang="en-US" b="1" dirty="0"/>
              <a:t>	single specie, Freundlich sorption</a:t>
            </a:r>
            <a:r>
              <a:rPr lang="en-US" dirty="0"/>
              <a:t>, </a:t>
            </a:r>
            <a:r>
              <a:rPr lang="en-US" b="1" dirty="0"/>
              <a:t>no degradation: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1F756-B8F7-BA4A-A96F-91C16AF85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78" y="2024552"/>
            <a:ext cx="4245591" cy="420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568529-7D78-2B40-BCBD-0FEDE317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991" y="3478767"/>
            <a:ext cx="5114839" cy="4025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C21241-D9EA-254B-BEC6-D759B96AE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694" y="4040495"/>
            <a:ext cx="997348" cy="3751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AD27A0-8E50-0D4E-A690-5A5A9BCF8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284" y="4134369"/>
            <a:ext cx="768598" cy="192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C1CAF0-B567-A540-9494-F8C9D36DF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168" y="1480986"/>
            <a:ext cx="1778000" cy="165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8F060A-8C0C-1844-9FA4-A643977D57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6463" y="1364874"/>
            <a:ext cx="838200" cy="3302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B0DE690D-ACA9-1943-815B-A04950FB1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07" y="350247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Problem Definition: a forward transport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E7814-F7BD-A048-B681-E60250C84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2850" r="451" b="21987"/>
          <a:stretch/>
        </p:blipFill>
        <p:spPr>
          <a:xfrm>
            <a:off x="902807" y="1078168"/>
            <a:ext cx="3716965" cy="1625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67086-0DD5-6D4B-99A5-9B5243FB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708" y="2703482"/>
            <a:ext cx="749300" cy="11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8A1B4-A7E4-C64B-A7AA-FA307CEB9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319" y="2341973"/>
            <a:ext cx="292100" cy="11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6EE1F-702F-7940-832C-9F4AC9466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33" y="2278180"/>
            <a:ext cx="292100" cy="11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CECDE-59DE-3048-874E-DCEBBAA81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197" y="1762499"/>
            <a:ext cx="228600" cy="114300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1B5530EA-1CFB-D846-A03A-AC4EDCC98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550" y="3332980"/>
            <a:ext cx="3086170" cy="1576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02219E-9DB3-CC42-AA3C-47333251A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689" y="1032969"/>
            <a:ext cx="457200" cy="1651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70DA76-C4BE-2146-8072-6E51FCA0029B}"/>
              </a:ext>
            </a:extLst>
          </p:cNvPr>
          <p:cNvSpPr/>
          <p:nvPr/>
        </p:nvSpPr>
        <p:spPr>
          <a:xfrm>
            <a:off x="902807" y="884396"/>
            <a:ext cx="3853656" cy="205805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5F430-9211-F54E-8F2E-731CB1049E91}"/>
              </a:ext>
            </a:extLst>
          </p:cNvPr>
          <p:cNvSpPr/>
          <p:nvPr/>
        </p:nvSpPr>
        <p:spPr>
          <a:xfrm>
            <a:off x="916909" y="3036303"/>
            <a:ext cx="3853656" cy="205805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99FC2F-F254-DD48-8EAB-1E99C31A69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3985" y="3169279"/>
            <a:ext cx="1511300" cy="139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828CF9-8A6F-EE49-B76B-CCDBB895F0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2211" r="184" b="24112"/>
          <a:stretch/>
        </p:blipFill>
        <p:spPr>
          <a:xfrm>
            <a:off x="5469356" y="2327411"/>
            <a:ext cx="2515044" cy="11888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D2C664-6386-C146-AA82-3546F26B78A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3293" r="212" b="22127"/>
          <a:stretch/>
        </p:blipFill>
        <p:spPr>
          <a:xfrm>
            <a:off x="5470062" y="3516292"/>
            <a:ext cx="2514338" cy="1208882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02D408-06F5-6940-8695-BE4A3103DEEF}"/>
              </a:ext>
            </a:extLst>
          </p:cNvPr>
          <p:cNvSpPr/>
          <p:nvPr/>
        </p:nvSpPr>
        <p:spPr>
          <a:xfrm>
            <a:off x="5296277" y="884396"/>
            <a:ext cx="2897109" cy="390885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A8A545-3982-8F4D-89BF-D2739C9ABF4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3293" r="24" b="23080"/>
          <a:stretch/>
        </p:blipFill>
        <p:spPr>
          <a:xfrm>
            <a:off x="5466159" y="1078168"/>
            <a:ext cx="2521438" cy="1188881"/>
          </a:xfrm>
          <a:prstGeom prst="rect">
            <a:avLst/>
          </a:prstGeom>
        </p:spPr>
      </p:pic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640D8E81-B880-A149-874B-81E7412C09AE}"/>
              </a:ext>
            </a:extLst>
          </p:cNvPr>
          <p:cNvSpPr/>
          <p:nvPr/>
        </p:nvSpPr>
        <p:spPr>
          <a:xfrm>
            <a:off x="4770564" y="2894692"/>
            <a:ext cx="489805" cy="247428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96672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56566A-C3E6-DD40-A5DD-44EAC6AA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Definition: measurements and unknowns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3B24F-AF76-834B-9199-E2F3F1795040}"/>
              </a:ext>
            </a:extLst>
          </p:cNvPr>
          <p:cNvSpPr txBox="1"/>
          <p:nvPr/>
        </p:nvSpPr>
        <p:spPr>
          <a:xfrm>
            <a:off x="948776" y="1007285"/>
            <a:ext cx="655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Measurements</a:t>
            </a:r>
            <a:r>
              <a:rPr lang="en-US" i="1" dirty="0"/>
              <a:t>:</a:t>
            </a:r>
            <a:r>
              <a:rPr lang="en-US" dirty="0"/>
              <a:t> on       locations: concentration and hydraulic head: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DC3CE9-17A6-1C4C-8CAA-8CFCA29B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39" y="1376617"/>
            <a:ext cx="3644900" cy="584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F2E71E-678E-2046-A832-A5C49ACD35B9}"/>
              </a:ext>
            </a:extLst>
          </p:cNvPr>
          <p:cNvSpPr txBox="1"/>
          <p:nvPr/>
        </p:nvSpPr>
        <p:spPr>
          <a:xfrm>
            <a:off x="948776" y="2201344"/>
            <a:ext cx="68066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Unknowns</a:t>
            </a:r>
            <a:r>
              <a:rPr lang="en-US" dirty="0"/>
              <a:t>: injecting concentration and hydraulic conductivity field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1 location &amp;&amp; 5 release concentration &amp;&amp; </a:t>
            </a:r>
            <a:r>
              <a:rPr lang="en-US" dirty="0" err="1"/>
              <a:t>hk</a:t>
            </a:r>
            <a:r>
              <a:rPr lang="en-US" dirty="0"/>
              <a:t> ~ 19932 parameters</a:t>
            </a:r>
          </a:p>
          <a:p>
            <a:endParaRPr lang="en-US" i="1" dirty="0"/>
          </a:p>
          <a:p>
            <a:r>
              <a:rPr lang="en-US" i="1" dirty="0">
                <a:solidFill>
                  <a:schemeClr val="bg2"/>
                </a:solidFill>
              </a:rPr>
              <a:t>Objective</a:t>
            </a:r>
            <a:r>
              <a:rPr lang="en-US" i="1" dirty="0"/>
              <a:t>: </a:t>
            </a:r>
            <a:r>
              <a:rPr lang="en-US" dirty="0"/>
              <a:t>distributions of the unknown parameters</a:t>
            </a:r>
          </a:p>
          <a:p>
            <a:endParaRPr lang="en-US" i="1" dirty="0"/>
          </a:p>
          <a:p>
            <a:r>
              <a:rPr lang="en-US" i="1" dirty="0">
                <a:solidFill>
                  <a:schemeClr val="bg2"/>
                </a:solidFill>
              </a:rPr>
              <a:t>Challenge</a:t>
            </a:r>
            <a:r>
              <a:rPr lang="en-US" dirty="0"/>
              <a:t>: parameterization of the 3D conductivity field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D6C545-2D8A-6844-8DB7-39256225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12" y="2623389"/>
            <a:ext cx="50165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03C72B-6C2A-6E4B-A972-B0944D1B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852" y="1111622"/>
            <a:ext cx="265063" cy="2168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CB8C-C02B-2B4B-B59B-DC44826B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Parameterization of the conductivity field</a:t>
            </a:r>
            <a:br>
              <a:rPr lang="en-US" dirty="0"/>
            </a:br>
            <a:r>
              <a:rPr lang="en-US" sz="1200" dirty="0"/>
              <a:t>Convolutional adversarial autoencoder(CAAE)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65628-93B8-334E-9183-69A6C775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10" y="1042888"/>
            <a:ext cx="7004652" cy="2602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7B40B-6B46-B549-BCEE-84E7D746816D}"/>
              </a:ext>
            </a:extLst>
          </p:cNvPr>
          <p:cNvSpPr txBox="1"/>
          <p:nvPr/>
        </p:nvSpPr>
        <p:spPr>
          <a:xfrm>
            <a:off x="612497" y="3841148"/>
            <a:ext cx="67521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x: the conductivity field.           :the data distribution,  with complicated spatial correlation</a:t>
            </a:r>
          </a:p>
          <a:p>
            <a:r>
              <a:rPr lang="en-US" sz="1400" dirty="0"/>
              <a:t>  </a:t>
            </a:r>
          </a:p>
          <a:p>
            <a:endParaRPr lang="en-US" sz="1400" dirty="0"/>
          </a:p>
          <a:p>
            <a:r>
              <a:rPr lang="en-US" sz="1400" dirty="0"/>
              <a:t>D: discriminator, computes if the sample x is from           ;  </a:t>
            </a:r>
          </a:p>
          <a:p>
            <a:r>
              <a:rPr lang="en-US" sz="1400" dirty="0"/>
              <a:t>G: generator, the decoder in the above image.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11EE7D-FE0E-124B-A215-53A73B1E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18" y="4135288"/>
            <a:ext cx="4264347" cy="303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FBEBC-F23A-E84D-A153-141C82A6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404" y="3956234"/>
            <a:ext cx="330200" cy="11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2F2C82-26A9-7D45-8010-B1AC8CDE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4576783"/>
            <a:ext cx="330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9596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AD24-67D6-774F-BDFA-24E983B6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Model Surrogate</a:t>
            </a:r>
            <a:br>
              <a:rPr lang="en-US" dirty="0"/>
            </a:br>
            <a:r>
              <a:rPr lang="en-US" sz="1200" dirty="0"/>
              <a:t>Bayesian Convolutional Encoder-Decoder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6DD02-E6AC-A043-9B64-BB48DEF6BF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Each forward simulation takes ~30 seconds!</a:t>
            </a:r>
          </a:p>
          <a:p>
            <a:r>
              <a:rPr lang="en-US" dirty="0"/>
              <a:t>Previously: use a convolutional Dense Encoder-Decoder NN(DEDNN)</a:t>
            </a:r>
          </a:p>
          <a:p>
            <a:r>
              <a:rPr lang="en-US" dirty="0"/>
              <a:t>In this work: use a Bayesian DEDNN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0B95-81CE-0C4B-92CD-779669617042}"/>
              </a:ext>
            </a:extLst>
          </p:cNvPr>
          <p:cNvSpPr txBox="1"/>
          <p:nvPr/>
        </p:nvSpPr>
        <p:spPr>
          <a:xfrm>
            <a:off x="1161047" y="1889090"/>
            <a:ext cx="3410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2"/>
                </a:solidFill>
              </a:rPr>
              <a:t>Dataset</a:t>
            </a:r>
            <a:r>
              <a:rPr lang="en-US" altLang="zh-CN" sz="1600" dirty="0"/>
              <a:t>: </a:t>
            </a:r>
          </a:p>
          <a:p>
            <a:pPr algn="r"/>
            <a:endParaRPr lang="en-US" altLang="zh-CN" sz="1600" dirty="0"/>
          </a:p>
          <a:p>
            <a:pPr algn="r"/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bg2"/>
                </a:solidFill>
              </a:rPr>
              <a:t>deterministic</a:t>
            </a:r>
            <a:r>
              <a:rPr lang="en-US" altLang="zh-CN" sz="1600" dirty="0"/>
              <a:t> neural network:</a:t>
            </a:r>
          </a:p>
          <a:p>
            <a:pPr algn="r"/>
            <a:endParaRPr lang="en-US" altLang="zh-CN" sz="1600" dirty="0"/>
          </a:p>
          <a:p>
            <a:pPr algn="r"/>
            <a:r>
              <a:rPr lang="en-US" altLang="zh-CN" sz="1600" dirty="0"/>
              <a:t>Obtain of the parameters:</a:t>
            </a:r>
          </a:p>
          <a:p>
            <a:pPr algn="r"/>
            <a:endParaRPr lang="en-US" altLang="zh-CN" sz="1600" dirty="0"/>
          </a:p>
          <a:p>
            <a:pPr algn="r"/>
            <a:endParaRPr lang="en-US" altLang="zh-CN" sz="1600" dirty="0"/>
          </a:p>
          <a:p>
            <a:pPr algn="r"/>
            <a:r>
              <a:rPr lang="en-US" altLang="zh-CN" sz="1600" dirty="0">
                <a:solidFill>
                  <a:schemeClr val="bg2"/>
                </a:solidFill>
              </a:rPr>
              <a:t>Bayesian</a:t>
            </a:r>
            <a:r>
              <a:rPr lang="en-US" altLang="zh-CN" sz="1600" dirty="0"/>
              <a:t> neural network:</a:t>
            </a:r>
          </a:p>
          <a:p>
            <a:pPr algn="r"/>
            <a:endParaRPr lang="en-US" altLang="zh-CN" sz="1600" dirty="0"/>
          </a:p>
          <a:p>
            <a:pPr algn="r"/>
            <a:r>
              <a:rPr lang="en-US" altLang="zh-CN" sz="1600" dirty="0"/>
              <a:t>Obtain of the distribution of parameters:</a:t>
            </a:r>
          </a:p>
          <a:p>
            <a:pPr algn="r"/>
            <a:r>
              <a:rPr lang="en-US" altLang="zh-CN" sz="2800" dirty="0"/>
              <a:t>🤔🤔🤔🤔🤔🤔</a:t>
            </a:r>
          </a:p>
          <a:p>
            <a:pPr algn="r"/>
            <a:endParaRPr lang="en-US" altLang="zh-C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E11CA-B91C-0746-A1DD-0D4C02ED2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70" y="1889090"/>
            <a:ext cx="17145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EC4E9-3CB0-794D-9A4D-84209514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70" y="2447127"/>
            <a:ext cx="1066800" cy="24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64CDD-8829-DA41-93F5-A39394E6B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370" y="2902764"/>
            <a:ext cx="24892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8ED38-0030-FD41-937C-29A4B8071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370" y="3661243"/>
            <a:ext cx="15875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2D566-9FF5-2248-8302-7DD81245D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370" y="4325854"/>
            <a:ext cx="723900" cy="241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DCFDEF-0596-4A43-8470-B92F0CBE5C45}"/>
              </a:ext>
            </a:extLst>
          </p:cNvPr>
          <p:cNvCxnSpPr>
            <a:cxnSpLocks/>
          </p:cNvCxnSpPr>
          <p:nvPr/>
        </p:nvCxnSpPr>
        <p:spPr>
          <a:xfrm>
            <a:off x="955677" y="2297317"/>
            <a:ext cx="75626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2535A8-933D-8649-9D21-F17A7868B9B4}"/>
              </a:ext>
            </a:extLst>
          </p:cNvPr>
          <p:cNvCxnSpPr>
            <a:cxnSpLocks/>
          </p:cNvCxnSpPr>
          <p:nvPr/>
        </p:nvCxnSpPr>
        <p:spPr>
          <a:xfrm>
            <a:off x="955677" y="3441119"/>
            <a:ext cx="75626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24769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F1A9-2CFB-D447-B57F-A62FEDD9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Neural Network surrogates</a:t>
            </a:r>
            <a:br>
              <a:rPr lang="en-US" dirty="0"/>
            </a:br>
            <a:r>
              <a:rPr lang="en-US" sz="1200" dirty="0"/>
              <a:t>SVGD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40F0C7-B4CD-F543-8938-900FA0F6A60B}"/>
              </a:ext>
            </a:extLst>
          </p:cNvPr>
          <p:cNvSpPr txBox="1">
            <a:spLocks/>
          </p:cNvSpPr>
          <p:nvPr/>
        </p:nvSpPr>
        <p:spPr>
          <a:xfrm>
            <a:off x="948776" y="917290"/>
            <a:ext cx="10212519" cy="4351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Only if an ensemble of samples could be obtained.</a:t>
            </a:r>
          </a:p>
          <a:p>
            <a:r>
              <a:rPr lang="en-US" sz="1600" dirty="0"/>
              <a:t>Bayesian Inference: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77F6B90-90A8-C845-B96D-D91065A58777}"/>
              </a:ext>
            </a:extLst>
          </p:cNvPr>
          <p:cNvSpPr/>
          <p:nvPr/>
        </p:nvSpPr>
        <p:spPr>
          <a:xfrm>
            <a:off x="6059637" y="1759736"/>
            <a:ext cx="880177" cy="33068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DA5F6-7BB6-5444-8AA7-24E86FF028ED}"/>
              </a:ext>
            </a:extLst>
          </p:cNvPr>
          <p:cNvSpPr txBox="1"/>
          <p:nvPr/>
        </p:nvSpPr>
        <p:spPr>
          <a:xfrm>
            <a:off x="5232400" y="2282377"/>
            <a:ext cx="2626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Unnormalized posterior of w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82981-9307-CD4F-89D9-4BFEFE334C7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499726" y="2090416"/>
            <a:ext cx="45694" cy="191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1DC224F7-995A-A943-A94D-BF2AAEDF6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364" y="2563494"/>
            <a:ext cx="6111773" cy="1787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92770-47FE-7C46-B57C-F2EAD21B2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87" y="1845070"/>
            <a:ext cx="6528263" cy="3306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A38254-B0F8-3949-B60B-6EDE98F47ECE}"/>
              </a:ext>
            </a:extLst>
          </p:cNvPr>
          <p:cNvSpPr/>
          <p:nvPr/>
        </p:nvSpPr>
        <p:spPr>
          <a:xfrm>
            <a:off x="948776" y="4308572"/>
            <a:ext cx="732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With ~20 samples obtained for the parameters: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A02B2-F852-5343-BCEB-746FD586C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434" y="4584276"/>
            <a:ext cx="1812290" cy="4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9713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521</TotalTime>
  <Words>488</Words>
  <Application>Microsoft Macintosh PowerPoint</Application>
  <PresentationFormat>On-screen Show (16:9)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Source Sans Pro</vt:lpstr>
      <vt:lpstr>ＭＳ Ｐゴシック</vt:lpstr>
      <vt:lpstr>Arial</vt:lpstr>
      <vt:lpstr>Wingdings</vt:lpstr>
      <vt:lpstr>Calibri</vt:lpstr>
      <vt:lpstr>SU_Preso_16x9_v6</vt:lpstr>
      <vt:lpstr>SU_Template_TopBar</vt:lpstr>
      <vt:lpstr>A fully Bayesian inference for Contaminant source identification</vt:lpstr>
      <vt:lpstr>Problem Background</vt:lpstr>
      <vt:lpstr>Contents </vt:lpstr>
      <vt:lpstr>Problem Definition: transport of the contaminant</vt:lpstr>
      <vt:lpstr>Problem Definition: a forward transport example</vt:lpstr>
      <vt:lpstr>Problem Definition: measurements and unknowns</vt:lpstr>
      <vt:lpstr>Parameterization of the conductivity field Convolutional adversarial autoencoder(CAAE)</vt:lpstr>
      <vt:lpstr>Forward Model Surrogate Bayesian Convolutional Encoder-Decoder networks</vt:lpstr>
      <vt:lpstr>Bayesian Neural Network surrogates SVGD</vt:lpstr>
      <vt:lpstr>The Inverse Process</vt:lpstr>
      <vt:lpstr>Numerical Experiments</vt:lpstr>
      <vt:lpstr>Numerical Experiments</vt:lpstr>
      <vt:lpstr>Numerical Experiments</vt:lpstr>
      <vt:lpstr>Inversion</vt:lpstr>
      <vt:lpstr>Thanks!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fully Bayesian inference for Contaminant source identification</dc:title>
  <dc:creator>Zitong Zhou</dc:creator>
  <dc:description>2012 PowerPoint template redesign</dc:description>
  <cp:lastModifiedBy>Zitong Zhou</cp:lastModifiedBy>
  <cp:revision>15</cp:revision>
  <dcterms:created xsi:type="dcterms:W3CDTF">2021-04-05T07:13:21Z</dcterms:created>
  <dcterms:modified xsi:type="dcterms:W3CDTF">2021-04-05T15:54:45Z</dcterms:modified>
</cp:coreProperties>
</file>